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m4a" ContentType="audio/mp4"/>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6" r:id="rId2"/>
  </p:sldMasterIdLst>
  <p:notesMasterIdLst>
    <p:notesMasterId r:id="rId10"/>
  </p:notesMasterIdLst>
  <p:handoutMasterIdLst>
    <p:handoutMasterId r:id="rId11"/>
  </p:handoutMasterIdLst>
  <p:sldIdLst>
    <p:sldId id="429" r:id="rId3"/>
    <p:sldId id="430" r:id="rId4"/>
    <p:sldId id="431" r:id="rId5"/>
    <p:sldId id="432" r:id="rId6"/>
    <p:sldId id="433" r:id="rId7"/>
    <p:sldId id="434" r:id="rId8"/>
    <p:sldId id="436" r:id="rId9"/>
  </p:sldIdLst>
  <p:sldSz cx="9144000" cy="6858000" type="screen4x3"/>
  <p:notesSz cx="7315200" cy="9601200"/>
  <p:defaultTextStyle>
    <a:defPPr>
      <a:defRPr lang="en-US"/>
    </a:defPPr>
    <a:lvl1pPr algn="l" rtl="0" eaLnBrk="0" fontAlgn="base" hangingPunct="0">
      <a:spcBef>
        <a:spcPct val="0"/>
      </a:spcBef>
      <a:spcAft>
        <a:spcPct val="0"/>
      </a:spcAft>
      <a:defRPr sz="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600" kern="1200">
        <a:solidFill>
          <a:schemeClr val="tx1"/>
        </a:solidFill>
        <a:latin typeface="Times New Roman" panose="02020603050405020304" pitchFamily="18" charset="0"/>
        <a:ea typeface="+mn-ea"/>
        <a:cs typeface="+mn-cs"/>
      </a:defRPr>
    </a:lvl5pPr>
    <a:lvl6pPr marL="2286000" algn="l" defTabSz="914400" rtl="0" eaLnBrk="1" latinLnBrk="0" hangingPunct="1">
      <a:defRPr sz="600" kern="1200">
        <a:solidFill>
          <a:schemeClr val="tx1"/>
        </a:solidFill>
        <a:latin typeface="Times New Roman" panose="02020603050405020304" pitchFamily="18" charset="0"/>
        <a:ea typeface="+mn-ea"/>
        <a:cs typeface="+mn-cs"/>
      </a:defRPr>
    </a:lvl6pPr>
    <a:lvl7pPr marL="2743200" algn="l" defTabSz="914400" rtl="0" eaLnBrk="1" latinLnBrk="0" hangingPunct="1">
      <a:defRPr sz="600" kern="1200">
        <a:solidFill>
          <a:schemeClr val="tx1"/>
        </a:solidFill>
        <a:latin typeface="Times New Roman" panose="02020603050405020304" pitchFamily="18" charset="0"/>
        <a:ea typeface="+mn-ea"/>
        <a:cs typeface="+mn-cs"/>
      </a:defRPr>
    </a:lvl7pPr>
    <a:lvl8pPr marL="3200400" algn="l" defTabSz="914400" rtl="0" eaLnBrk="1" latinLnBrk="0" hangingPunct="1">
      <a:defRPr sz="600" kern="1200">
        <a:solidFill>
          <a:schemeClr val="tx1"/>
        </a:solidFill>
        <a:latin typeface="Times New Roman" panose="02020603050405020304" pitchFamily="18" charset="0"/>
        <a:ea typeface="+mn-ea"/>
        <a:cs typeface="+mn-cs"/>
      </a:defRPr>
    </a:lvl8pPr>
    <a:lvl9pPr marL="3657600" algn="l" defTabSz="914400" rtl="0" eaLnBrk="1" latinLnBrk="0" hangingPunct="1">
      <a:defRPr sz="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644"/>
    <a:srgbClr val="DF7307"/>
    <a:srgbClr val="EF7B07"/>
    <a:srgbClr val="F98E23"/>
    <a:srgbClr val="F88008"/>
    <a:srgbClr val="33CC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306" autoAdjust="0"/>
  </p:normalViewPr>
  <p:slideViewPr>
    <p:cSldViewPr>
      <p:cViewPr varScale="1">
        <p:scale>
          <a:sx n="89" d="100"/>
          <a:sy n="89" d="100"/>
        </p:scale>
        <p:origin x="3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defRPr sz="1300"/>
            </a:lvl1pPr>
          </a:lstStyle>
          <a:p>
            <a:pPr>
              <a:defRPr/>
            </a:pPr>
            <a:endParaRPr lang="en-US"/>
          </a:p>
        </p:txBody>
      </p:sp>
      <p:sp>
        <p:nvSpPr>
          <p:cNvPr id="24883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24883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defRPr sz="1300"/>
            </a:lvl1pPr>
          </a:lstStyle>
          <a:p>
            <a:pPr>
              <a:defRPr/>
            </a:pPr>
            <a:endParaRPr lang="en-US"/>
          </a:p>
        </p:txBody>
      </p:sp>
      <p:sp>
        <p:nvSpPr>
          <p:cNvPr id="24883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08CFEDAA-4B47-4EBD-9B55-84456B109ABE}" type="slidenum">
              <a:rPr lang="en-US" altLang="en-US"/>
              <a:pPr>
                <a:defRPr/>
              </a:pPr>
              <a:t>‹#›</a:t>
            </a:fld>
            <a:endParaRPr lang="en-US" altLang="en-US" dirty="0"/>
          </a:p>
        </p:txBody>
      </p:sp>
    </p:spTree>
    <p:extLst>
      <p:ext uri="{BB962C8B-B14F-4D97-AF65-F5344CB8AC3E}">
        <p14:creationId xmlns:p14="http://schemas.microsoft.com/office/powerpoint/2010/main" val="2077212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defRPr sz="1300"/>
            </a:lvl1pPr>
          </a:lstStyle>
          <a:p>
            <a:pPr>
              <a:defRPr/>
            </a:pPr>
            <a:endParaRPr lang="en-US"/>
          </a:p>
        </p:txBody>
      </p:sp>
      <p:sp>
        <p:nvSpPr>
          <p:cNvPr id="1331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3076"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defRPr sz="1300"/>
            </a:lvl1pPr>
          </a:lstStyle>
          <a:p>
            <a:pPr>
              <a:defRPr/>
            </a:pPr>
            <a:endParaRPr lang="en-US"/>
          </a:p>
        </p:txBody>
      </p:sp>
      <p:sp>
        <p:nvSpPr>
          <p:cNvPr id="1331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10D9ADCB-F244-47B5-9532-B64DD4852FA1}" type="slidenum">
              <a:rPr lang="en-US" altLang="en-US"/>
              <a:pPr>
                <a:defRPr/>
              </a:pPr>
              <a:t>‹#›</a:t>
            </a:fld>
            <a:endParaRPr lang="en-US" altLang="en-US" dirty="0"/>
          </a:p>
        </p:txBody>
      </p:sp>
    </p:spTree>
    <p:extLst>
      <p:ext uri="{BB962C8B-B14F-4D97-AF65-F5344CB8AC3E}">
        <p14:creationId xmlns:p14="http://schemas.microsoft.com/office/powerpoint/2010/main" val="2486696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9AFF72-E23A-4B38-ACAD-11668DBBD57C}" type="slidenum">
              <a:rPr lang="en-US" altLang="en-US" sz="1300" smtClean="0"/>
              <a:pPr>
                <a:spcBef>
                  <a:spcPct val="0"/>
                </a:spcBef>
              </a:pPr>
              <a:t>1</a:t>
            </a:fld>
            <a:endParaRPr lang="en-US" altLang="en-US" sz="1300"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Thank you for visiting our website. Multiple manufacturers of hydronic system components have come together to explain and integrate the advantages of using water as the medium for heating, cooling, and energy sharing.</a:t>
            </a:r>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23474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We have realized that in response to sophisticated design requirements in North America, the building owner supplies heating, ventilation and cooling throughout the commercial building. In other parts of the world, cooling is strictly the tenant’s responsibility. That is the only reason why unitary variable air-cooled options can be touted as better than conventional single-speed unitary options, neither of which is as efficient as a water-based system. Even our own members state that identical components average 30 percent higher efficiency when water-cooled versus air-cooled. There are multiple additional reasons, which we will address.</a:t>
            </a:r>
          </a:p>
        </p:txBody>
      </p:sp>
      <p:sp>
        <p:nvSpPr>
          <p:cNvPr id="8196" name="Slide Number Placeholder 3"/>
          <p:cNvSpPr>
            <a:spLocks noGrp="1"/>
          </p:cNvSpPr>
          <p:nvPr>
            <p:ph type="sldNum" sz="quarter" idx="5"/>
          </p:nvPr>
        </p:nvSpPr>
        <p:spPr>
          <a:noFill/>
        </p:spPr>
        <p:txBody>
          <a:bodyPr/>
          <a:lstStyle>
            <a:lvl1pPr defTabSz="966788">
              <a:defRPr sz="600">
                <a:solidFill>
                  <a:schemeClr val="tx1"/>
                </a:solidFill>
                <a:latin typeface="Times New Roman" panose="02020603050405020304" pitchFamily="18" charset="0"/>
              </a:defRPr>
            </a:lvl1pPr>
            <a:lvl2pPr marL="742950" indent="-285750" defTabSz="966788">
              <a:defRPr sz="600">
                <a:solidFill>
                  <a:schemeClr val="tx1"/>
                </a:solidFill>
                <a:latin typeface="Times New Roman" panose="02020603050405020304" pitchFamily="18" charset="0"/>
              </a:defRPr>
            </a:lvl2pPr>
            <a:lvl3pPr marL="1143000" indent="-228600" defTabSz="966788">
              <a:defRPr sz="600">
                <a:solidFill>
                  <a:schemeClr val="tx1"/>
                </a:solidFill>
                <a:latin typeface="Times New Roman" panose="02020603050405020304" pitchFamily="18" charset="0"/>
              </a:defRPr>
            </a:lvl3pPr>
            <a:lvl4pPr marL="1600200" indent="-228600" defTabSz="966788">
              <a:defRPr sz="600">
                <a:solidFill>
                  <a:schemeClr val="tx1"/>
                </a:solidFill>
                <a:latin typeface="Times New Roman" panose="02020603050405020304" pitchFamily="18" charset="0"/>
              </a:defRPr>
            </a:lvl4pPr>
            <a:lvl5pPr marL="2057400" indent="-228600" defTabSz="966788">
              <a:defRPr sz="6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6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6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6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600">
                <a:solidFill>
                  <a:schemeClr val="tx1"/>
                </a:solidFill>
                <a:latin typeface="Times New Roman" panose="02020603050405020304" pitchFamily="18" charset="0"/>
              </a:defRPr>
            </a:lvl9pPr>
          </a:lstStyle>
          <a:p>
            <a:fld id="{7B5D5853-1629-4B3B-A884-549C269280F8}" type="slidenum">
              <a:rPr lang="en-US" altLang="en-US" sz="1300" smtClean="0"/>
              <a:pPr/>
              <a:t>2</a:t>
            </a:fld>
            <a:endParaRPr lang="en-US" altLang="en-US" sz="1300" smtClean="0"/>
          </a:p>
        </p:txBody>
      </p:sp>
    </p:spTree>
    <p:extLst>
      <p:ext uri="{BB962C8B-B14F-4D97-AF65-F5344CB8AC3E}">
        <p14:creationId xmlns:p14="http://schemas.microsoft.com/office/powerpoint/2010/main" val="1961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We also know that supplying information to the mechanical professional leads us to details of components — not whole-building systems. The result of a hydronic design is that all building loads are tied to a controlled system using water. The equipment does not work as hard. Your energy bill is isolated from the negative effects of outdoor air temperatures on system efficiency and capacity — right when demand and rate charges are highest. Equipment that uses water as the medium lasts longer, so every economic analysis includes lower cost of replacement maintaining your investment in comfort.</a:t>
            </a:r>
            <a:endParaRPr lang="en-US" sz="1200" kern="1200" dirty="0">
              <a:solidFill>
                <a:schemeClr val="tx1"/>
              </a:solidFill>
              <a:effectLst/>
              <a:latin typeface="Times New Roman" pitchFamily="18" charset="0"/>
              <a:ea typeface="+mn-ea"/>
              <a:cs typeface="+mn-cs"/>
            </a:endParaRPr>
          </a:p>
        </p:txBody>
      </p:sp>
      <p:sp>
        <p:nvSpPr>
          <p:cNvPr id="10244" name="Slide Number Placeholder 3"/>
          <p:cNvSpPr>
            <a:spLocks noGrp="1"/>
          </p:cNvSpPr>
          <p:nvPr>
            <p:ph type="sldNum" sz="quarter" idx="5"/>
          </p:nvPr>
        </p:nvSpPr>
        <p:spPr>
          <a:noFill/>
        </p:spPr>
        <p:txBody>
          <a:bodyPr/>
          <a:lstStyle>
            <a:lvl1pPr defTabSz="966788">
              <a:defRPr sz="600">
                <a:solidFill>
                  <a:schemeClr val="tx1"/>
                </a:solidFill>
                <a:latin typeface="Times New Roman" panose="02020603050405020304" pitchFamily="18" charset="0"/>
              </a:defRPr>
            </a:lvl1pPr>
            <a:lvl2pPr marL="742950" indent="-285750" defTabSz="966788">
              <a:defRPr sz="600">
                <a:solidFill>
                  <a:schemeClr val="tx1"/>
                </a:solidFill>
                <a:latin typeface="Times New Roman" panose="02020603050405020304" pitchFamily="18" charset="0"/>
              </a:defRPr>
            </a:lvl2pPr>
            <a:lvl3pPr marL="1143000" indent="-228600" defTabSz="966788">
              <a:defRPr sz="600">
                <a:solidFill>
                  <a:schemeClr val="tx1"/>
                </a:solidFill>
                <a:latin typeface="Times New Roman" panose="02020603050405020304" pitchFamily="18" charset="0"/>
              </a:defRPr>
            </a:lvl3pPr>
            <a:lvl4pPr marL="1600200" indent="-228600" defTabSz="966788">
              <a:defRPr sz="600">
                <a:solidFill>
                  <a:schemeClr val="tx1"/>
                </a:solidFill>
                <a:latin typeface="Times New Roman" panose="02020603050405020304" pitchFamily="18" charset="0"/>
              </a:defRPr>
            </a:lvl4pPr>
            <a:lvl5pPr marL="2057400" indent="-228600" defTabSz="966788">
              <a:defRPr sz="6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6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6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6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600">
                <a:solidFill>
                  <a:schemeClr val="tx1"/>
                </a:solidFill>
                <a:latin typeface="Times New Roman" panose="02020603050405020304" pitchFamily="18" charset="0"/>
              </a:defRPr>
            </a:lvl9pPr>
          </a:lstStyle>
          <a:p>
            <a:fld id="{589ACB2C-0EAB-47DB-B430-14A1907BDEFA}" type="slidenum">
              <a:rPr lang="en-US" altLang="en-US" sz="1300" smtClean="0"/>
              <a:pPr/>
              <a:t>3</a:t>
            </a:fld>
            <a:endParaRPr lang="en-US" altLang="en-US" sz="1300" smtClean="0"/>
          </a:p>
        </p:txBody>
      </p:sp>
    </p:spTree>
    <p:extLst>
      <p:ext uri="{BB962C8B-B14F-4D97-AF65-F5344CB8AC3E}">
        <p14:creationId xmlns:p14="http://schemas.microsoft.com/office/powerpoint/2010/main" val="343243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Our intent as a committee formed under the RPA is to address central hydronic system solutions and benefits.</a:t>
            </a:r>
          </a:p>
          <a:p>
            <a:r>
              <a:rPr lang="en-US" sz="1200" kern="1200" dirty="0" smtClean="0">
                <a:solidFill>
                  <a:schemeClr val="tx1"/>
                </a:solidFill>
                <a:effectLst/>
                <a:latin typeface="Times New Roman" pitchFamily="18" charset="0"/>
                <a:ea typeface="+mn-ea"/>
                <a:cs typeface="+mn-cs"/>
              </a:rPr>
              <a:t>When equipment is applied to a building, only a central hydronic system actually maintains and improves component performance and life. There is nothing wrong with variable compressors or factory-sealed refrigerant, as hydronic systems benefit from using both. It is the increase in a system’s operating costs where we see piping large amounts of field-installed refrigerant destroy performance. That action can triple the amount of refrigerant in a building. This requires refrigerant leak detectors, and those systems are all proprietary. We provide proof of this issue throughout the reference materials and case studies.</a:t>
            </a:r>
            <a:endParaRPr lang="en-US" sz="1200" kern="1200" dirty="0">
              <a:solidFill>
                <a:schemeClr val="tx1"/>
              </a:solidFill>
              <a:effectLst/>
              <a:latin typeface="Times New Roman" pitchFamily="18" charset="0"/>
              <a:ea typeface="+mn-ea"/>
              <a:cs typeface="+mn-cs"/>
            </a:endParaRPr>
          </a:p>
        </p:txBody>
      </p:sp>
      <p:sp>
        <p:nvSpPr>
          <p:cNvPr id="12292" name="Slide Number Placeholder 3"/>
          <p:cNvSpPr>
            <a:spLocks noGrp="1"/>
          </p:cNvSpPr>
          <p:nvPr>
            <p:ph type="sldNum" sz="quarter" idx="5"/>
          </p:nvPr>
        </p:nvSpPr>
        <p:spPr>
          <a:noFill/>
        </p:spPr>
        <p:txBody>
          <a:bodyPr/>
          <a:lstStyle>
            <a:lvl1pPr defTabSz="966788">
              <a:defRPr sz="600">
                <a:solidFill>
                  <a:schemeClr val="tx1"/>
                </a:solidFill>
                <a:latin typeface="Times New Roman" panose="02020603050405020304" pitchFamily="18" charset="0"/>
              </a:defRPr>
            </a:lvl1pPr>
            <a:lvl2pPr marL="742950" indent="-285750" defTabSz="966788">
              <a:defRPr sz="600">
                <a:solidFill>
                  <a:schemeClr val="tx1"/>
                </a:solidFill>
                <a:latin typeface="Times New Roman" panose="02020603050405020304" pitchFamily="18" charset="0"/>
              </a:defRPr>
            </a:lvl2pPr>
            <a:lvl3pPr marL="1143000" indent="-228600" defTabSz="966788">
              <a:defRPr sz="600">
                <a:solidFill>
                  <a:schemeClr val="tx1"/>
                </a:solidFill>
                <a:latin typeface="Times New Roman" panose="02020603050405020304" pitchFamily="18" charset="0"/>
              </a:defRPr>
            </a:lvl3pPr>
            <a:lvl4pPr marL="1600200" indent="-228600" defTabSz="966788">
              <a:defRPr sz="600">
                <a:solidFill>
                  <a:schemeClr val="tx1"/>
                </a:solidFill>
                <a:latin typeface="Times New Roman" panose="02020603050405020304" pitchFamily="18" charset="0"/>
              </a:defRPr>
            </a:lvl4pPr>
            <a:lvl5pPr marL="2057400" indent="-228600" defTabSz="966788">
              <a:defRPr sz="6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6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6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6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600">
                <a:solidFill>
                  <a:schemeClr val="tx1"/>
                </a:solidFill>
                <a:latin typeface="Times New Roman" panose="02020603050405020304" pitchFamily="18" charset="0"/>
              </a:defRPr>
            </a:lvl9pPr>
          </a:lstStyle>
          <a:p>
            <a:fld id="{5DE6CF6D-2027-4155-BE00-FCD09F8DE620}" type="slidenum">
              <a:rPr lang="en-US" altLang="en-US" sz="1300" smtClean="0"/>
              <a:pPr/>
              <a:t>4</a:t>
            </a:fld>
            <a:endParaRPr lang="en-US" altLang="en-US" sz="1300" smtClean="0"/>
          </a:p>
        </p:txBody>
      </p:sp>
    </p:spTree>
    <p:extLst>
      <p:ext uri="{BB962C8B-B14F-4D97-AF65-F5344CB8AC3E}">
        <p14:creationId xmlns:p14="http://schemas.microsoft.com/office/powerpoint/2010/main" val="350172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The simplest unit efficiency rating is the EER – energy efficiency ratio – tested at a fixed operating point. With water-cooled equipment, that point is at a maximum operating point. For air-cooled equipment it is at an 80-90 percent point. The residential industry adopted an efficiency rating with “Seasonal Adjustments,” the SEER. The VRF industry is promoting itself based on an “integrated” or part-load tested performance, the IEER. Both alternatives are relevant when comparing like units only. A comparison is of marginal value when comparing different system types, or as applied, and of little value when comparing air-cooled equipment to water-cooled equipment. Measuring “water” system components at a maximum point and the others at part load simply yields misleading numbers. Certifying performance at a maximum point is why water-based systems will always deliver when it comes to the utility bill.</a:t>
            </a:r>
            <a:endParaRPr lang="en-US" sz="1200" kern="1200" dirty="0">
              <a:solidFill>
                <a:schemeClr val="tx1"/>
              </a:solidFill>
              <a:effectLst/>
              <a:latin typeface="Times New Roman" pitchFamily="18" charset="0"/>
              <a:ea typeface="+mn-ea"/>
              <a:cs typeface="+mn-cs"/>
            </a:endParaRPr>
          </a:p>
        </p:txBody>
      </p:sp>
      <p:sp>
        <p:nvSpPr>
          <p:cNvPr id="14340" name="Slide Number Placeholder 3"/>
          <p:cNvSpPr>
            <a:spLocks noGrp="1"/>
          </p:cNvSpPr>
          <p:nvPr>
            <p:ph type="sldNum" sz="quarter" idx="5"/>
          </p:nvPr>
        </p:nvSpPr>
        <p:spPr>
          <a:noFill/>
        </p:spPr>
        <p:txBody>
          <a:bodyPr/>
          <a:lstStyle>
            <a:lvl1pPr defTabSz="966788">
              <a:defRPr sz="600">
                <a:solidFill>
                  <a:schemeClr val="tx1"/>
                </a:solidFill>
                <a:latin typeface="Times New Roman" panose="02020603050405020304" pitchFamily="18" charset="0"/>
              </a:defRPr>
            </a:lvl1pPr>
            <a:lvl2pPr marL="742950" indent="-285750" defTabSz="966788">
              <a:defRPr sz="600">
                <a:solidFill>
                  <a:schemeClr val="tx1"/>
                </a:solidFill>
                <a:latin typeface="Times New Roman" panose="02020603050405020304" pitchFamily="18" charset="0"/>
              </a:defRPr>
            </a:lvl2pPr>
            <a:lvl3pPr marL="1143000" indent="-228600" defTabSz="966788">
              <a:defRPr sz="600">
                <a:solidFill>
                  <a:schemeClr val="tx1"/>
                </a:solidFill>
                <a:latin typeface="Times New Roman" panose="02020603050405020304" pitchFamily="18" charset="0"/>
              </a:defRPr>
            </a:lvl3pPr>
            <a:lvl4pPr marL="1600200" indent="-228600" defTabSz="966788">
              <a:defRPr sz="600">
                <a:solidFill>
                  <a:schemeClr val="tx1"/>
                </a:solidFill>
                <a:latin typeface="Times New Roman" panose="02020603050405020304" pitchFamily="18" charset="0"/>
              </a:defRPr>
            </a:lvl4pPr>
            <a:lvl5pPr marL="2057400" indent="-228600" defTabSz="966788">
              <a:defRPr sz="6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6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6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6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600">
                <a:solidFill>
                  <a:schemeClr val="tx1"/>
                </a:solidFill>
                <a:latin typeface="Times New Roman" panose="02020603050405020304" pitchFamily="18" charset="0"/>
              </a:defRPr>
            </a:lvl9pPr>
          </a:lstStyle>
          <a:p>
            <a:fld id="{5660C396-06E9-41ED-8988-C8384251E65D}" type="slidenum">
              <a:rPr lang="en-US" altLang="en-US" sz="1300" smtClean="0"/>
              <a:pPr/>
              <a:t>5</a:t>
            </a:fld>
            <a:endParaRPr lang="en-US" altLang="en-US" sz="1300" smtClean="0"/>
          </a:p>
        </p:txBody>
      </p:sp>
    </p:spTree>
    <p:extLst>
      <p:ext uri="{BB962C8B-B14F-4D97-AF65-F5344CB8AC3E}">
        <p14:creationId xmlns:p14="http://schemas.microsoft.com/office/powerpoint/2010/main" val="427670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We are addressing multiple benefits, with a major one being sustainability. In many cases, members of this committee are direct competitors, and with that another advantage to the owner becomes one of the single most compelling reasons to go hydronic. We compete in the initial installation, and we compete for service, replacements, and upgrades to the system for the life of the building. When refrigerants changed our components were factory certified and sealed. Components could be changed out without impacting the other system components. Typically the change improved system efficiency.  Hydronic systems are not proprietary; they are compatible, upgradeable, and sustainable for the life of the building.</a:t>
            </a:r>
            <a:endParaRPr lang="en-US" sz="1200" kern="1200" dirty="0">
              <a:solidFill>
                <a:schemeClr val="tx1"/>
              </a:solidFill>
              <a:effectLst/>
              <a:latin typeface="Times New Roman" pitchFamily="18" charset="0"/>
              <a:ea typeface="+mn-ea"/>
              <a:cs typeface="+mn-cs"/>
            </a:endParaRPr>
          </a:p>
        </p:txBody>
      </p:sp>
      <p:sp>
        <p:nvSpPr>
          <p:cNvPr id="16388" name="Slide Number Placeholder 3"/>
          <p:cNvSpPr>
            <a:spLocks noGrp="1"/>
          </p:cNvSpPr>
          <p:nvPr>
            <p:ph type="sldNum" sz="quarter" idx="5"/>
          </p:nvPr>
        </p:nvSpPr>
        <p:spPr>
          <a:noFill/>
        </p:spPr>
        <p:txBody>
          <a:bodyPr/>
          <a:lstStyle>
            <a:lvl1pPr defTabSz="966788">
              <a:defRPr sz="600">
                <a:solidFill>
                  <a:schemeClr val="tx1"/>
                </a:solidFill>
                <a:latin typeface="Times New Roman" panose="02020603050405020304" pitchFamily="18" charset="0"/>
              </a:defRPr>
            </a:lvl1pPr>
            <a:lvl2pPr marL="742950" indent="-285750" defTabSz="966788">
              <a:defRPr sz="600">
                <a:solidFill>
                  <a:schemeClr val="tx1"/>
                </a:solidFill>
                <a:latin typeface="Times New Roman" panose="02020603050405020304" pitchFamily="18" charset="0"/>
              </a:defRPr>
            </a:lvl2pPr>
            <a:lvl3pPr marL="1143000" indent="-228600" defTabSz="966788">
              <a:defRPr sz="600">
                <a:solidFill>
                  <a:schemeClr val="tx1"/>
                </a:solidFill>
                <a:latin typeface="Times New Roman" panose="02020603050405020304" pitchFamily="18" charset="0"/>
              </a:defRPr>
            </a:lvl3pPr>
            <a:lvl4pPr marL="1600200" indent="-228600" defTabSz="966788">
              <a:defRPr sz="600">
                <a:solidFill>
                  <a:schemeClr val="tx1"/>
                </a:solidFill>
                <a:latin typeface="Times New Roman" panose="02020603050405020304" pitchFamily="18" charset="0"/>
              </a:defRPr>
            </a:lvl4pPr>
            <a:lvl5pPr marL="2057400" indent="-228600" defTabSz="966788">
              <a:defRPr sz="6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6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6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6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600">
                <a:solidFill>
                  <a:schemeClr val="tx1"/>
                </a:solidFill>
                <a:latin typeface="Times New Roman" panose="02020603050405020304" pitchFamily="18" charset="0"/>
              </a:defRPr>
            </a:lvl9pPr>
          </a:lstStyle>
          <a:p>
            <a:fld id="{91CDC930-6149-491E-B5B3-C685EFD37F12}" type="slidenum">
              <a:rPr lang="en-US" altLang="en-US" sz="1300" smtClean="0"/>
              <a:pPr/>
              <a:t>6</a:t>
            </a:fld>
            <a:endParaRPr lang="en-US" altLang="en-US" sz="1300" smtClean="0"/>
          </a:p>
        </p:txBody>
      </p:sp>
    </p:spTree>
    <p:extLst>
      <p:ext uri="{BB962C8B-B14F-4D97-AF65-F5344CB8AC3E}">
        <p14:creationId xmlns:p14="http://schemas.microsoft.com/office/powerpoint/2010/main" val="412993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The hydronic industry has been developed with the goal of enhancing competition and choice. Each of our members has focused primarily on his or her part of the system, but this committee is focusing more on your needs. The world uses water to regulate temperature. A hydronic central system circulates water around your building for both temperature control and energy sharing.</a:t>
            </a:r>
          </a:p>
          <a:p>
            <a:r>
              <a:rPr lang="en-US" sz="1200" kern="1200" dirty="0" smtClean="0">
                <a:solidFill>
                  <a:schemeClr val="tx1"/>
                </a:solidFill>
                <a:effectLst/>
                <a:latin typeface="Times New Roman" pitchFamily="18" charset="0"/>
                <a:ea typeface="+mn-ea"/>
                <a:cs typeface="+mn-cs"/>
              </a:rPr>
              <a:t>Please see our core values below and do not hesitate to contact any of our members. </a:t>
            </a:r>
          </a:p>
          <a:p>
            <a:r>
              <a:rPr lang="en-US" sz="1200" kern="1200" smtClean="0">
                <a:solidFill>
                  <a:schemeClr val="tx1"/>
                </a:solidFill>
                <a:effectLst/>
                <a:latin typeface="Times New Roman" pitchFamily="18" charset="0"/>
                <a:ea typeface="+mn-ea"/>
                <a:cs typeface="+mn-cs"/>
              </a:rPr>
              <a:t>Thank you very much.</a:t>
            </a:r>
          </a:p>
        </p:txBody>
      </p:sp>
      <p:sp>
        <p:nvSpPr>
          <p:cNvPr id="18436" name="Slide Number Placeholder 3"/>
          <p:cNvSpPr>
            <a:spLocks noGrp="1"/>
          </p:cNvSpPr>
          <p:nvPr>
            <p:ph type="sldNum" sz="quarter" idx="5"/>
          </p:nvPr>
        </p:nvSpPr>
        <p:spPr>
          <a:noFill/>
        </p:spPr>
        <p:txBody>
          <a:bodyPr/>
          <a:lstStyle>
            <a:lvl1pPr defTabSz="966788">
              <a:defRPr sz="600">
                <a:solidFill>
                  <a:schemeClr val="tx1"/>
                </a:solidFill>
                <a:latin typeface="Times New Roman" panose="02020603050405020304" pitchFamily="18" charset="0"/>
              </a:defRPr>
            </a:lvl1pPr>
            <a:lvl2pPr marL="742950" indent="-285750" defTabSz="966788">
              <a:defRPr sz="600">
                <a:solidFill>
                  <a:schemeClr val="tx1"/>
                </a:solidFill>
                <a:latin typeface="Times New Roman" panose="02020603050405020304" pitchFamily="18" charset="0"/>
              </a:defRPr>
            </a:lvl2pPr>
            <a:lvl3pPr marL="1143000" indent="-228600" defTabSz="966788">
              <a:defRPr sz="600">
                <a:solidFill>
                  <a:schemeClr val="tx1"/>
                </a:solidFill>
                <a:latin typeface="Times New Roman" panose="02020603050405020304" pitchFamily="18" charset="0"/>
              </a:defRPr>
            </a:lvl3pPr>
            <a:lvl4pPr marL="1600200" indent="-228600" defTabSz="966788">
              <a:defRPr sz="600">
                <a:solidFill>
                  <a:schemeClr val="tx1"/>
                </a:solidFill>
                <a:latin typeface="Times New Roman" panose="02020603050405020304" pitchFamily="18" charset="0"/>
              </a:defRPr>
            </a:lvl4pPr>
            <a:lvl5pPr marL="2057400" indent="-228600" defTabSz="966788">
              <a:defRPr sz="6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6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6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6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600">
                <a:solidFill>
                  <a:schemeClr val="tx1"/>
                </a:solidFill>
                <a:latin typeface="Times New Roman" panose="02020603050405020304" pitchFamily="18" charset="0"/>
              </a:defRPr>
            </a:lvl9pPr>
          </a:lstStyle>
          <a:p>
            <a:fld id="{86BB11F7-4A63-42FC-8FC5-5C2D8667E23A}" type="slidenum">
              <a:rPr lang="en-US" altLang="en-US" sz="1300" smtClean="0"/>
              <a:pPr/>
              <a:t>7</a:t>
            </a:fld>
            <a:endParaRPr lang="en-US" altLang="en-US" sz="1300" smtClean="0"/>
          </a:p>
        </p:txBody>
      </p:sp>
    </p:spTree>
    <p:extLst>
      <p:ext uri="{BB962C8B-B14F-4D97-AF65-F5344CB8AC3E}">
        <p14:creationId xmlns:p14="http://schemas.microsoft.com/office/powerpoint/2010/main" val="362090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0930481"/>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0604665"/>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3379818"/>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Tree>
    <p:extLst>
      <p:ext uri="{BB962C8B-B14F-4D97-AF65-F5344CB8AC3E}">
        <p14:creationId xmlns:p14="http://schemas.microsoft.com/office/powerpoint/2010/main" val="2259905957"/>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750254"/>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385976"/>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17413535"/>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7730223"/>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18620814"/>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0744415"/>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4163102"/>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7533972"/>
      </p:ext>
    </p:extLst>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0764757"/>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687896"/>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93259113"/>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19944979"/>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610927"/>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3312190"/>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Tree>
    <p:extLst>
      <p:ext uri="{BB962C8B-B14F-4D97-AF65-F5344CB8AC3E}">
        <p14:creationId xmlns:p14="http://schemas.microsoft.com/office/powerpoint/2010/main" val="4125960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201651"/>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68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5577421"/>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3886765"/>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0159401"/>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3690452"/>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484402"/>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9947222"/>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0980068"/>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ransition>
    <p:zoom dir="in"/>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0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fontAlgn="base">
        <a:spcBef>
          <a:spcPct val="20000"/>
        </a:spcBef>
        <a:spcAft>
          <a:spcPct val="0"/>
        </a:spcAft>
        <a:buClr>
          <a:schemeClr val="accent2"/>
        </a:buClr>
        <a:buChar char="»"/>
        <a:defRPr>
          <a:solidFill>
            <a:schemeClr val="tx1"/>
          </a:solidFill>
          <a:latin typeface="+mn-lt"/>
        </a:defRPr>
      </a:lvl6pPr>
      <a:lvl7pPr marL="2971800" indent="-228600" algn="l" rtl="0" fontAlgn="base">
        <a:spcBef>
          <a:spcPct val="20000"/>
        </a:spcBef>
        <a:spcAft>
          <a:spcPct val="0"/>
        </a:spcAft>
        <a:buClr>
          <a:schemeClr val="accent2"/>
        </a:buClr>
        <a:buChar char="»"/>
        <a:defRPr>
          <a:solidFill>
            <a:schemeClr val="tx1"/>
          </a:solidFill>
          <a:latin typeface="+mn-lt"/>
        </a:defRPr>
      </a:lvl7pPr>
      <a:lvl8pPr marL="3429000" indent="-228600" algn="l" rtl="0" fontAlgn="base">
        <a:spcBef>
          <a:spcPct val="20000"/>
        </a:spcBef>
        <a:spcAft>
          <a:spcPct val="0"/>
        </a:spcAft>
        <a:buClr>
          <a:schemeClr val="accent2"/>
        </a:buClr>
        <a:buChar char="»"/>
        <a:defRPr>
          <a:solidFill>
            <a:schemeClr val="tx1"/>
          </a:solidFill>
          <a:latin typeface="+mn-lt"/>
        </a:defRPr>
      </a:lvl8pPr>
      <a:lvl9pPr marL="3886200" indent="-228600" algn="l" rtl="0" fontAlgn="base">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US" altLang="en-US"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US" altLang="en-US" smtClean="0"/>
              <a:t>Click to edit the outline text format</a:t>
            </a:r>
          </a:p>
          <a:p>
            <a:pPr lvl="1"/>
            <a:r>
              <a:rPr lang="en-US" altLang="en-US" smtClean="0"/>
              <a:t>Second Outline Level</a:t>
            </a:r>
          </a:p>
          <a:p>
            <a:pPr lvl="2"/>
            <a:r>
              <a:rPr lang="en-US" altLang="en-US" smtClean="0"/>
              <a:t>Third Outline Level</a:t>
            </a:r>
          </a:p>
          <a:p>
            <a:pPr lvl="3"/>
            <a:r>
              <a:rPr lang="en-US" altLang="en-US" smtClean="0"/>
              <a:t>Fourth Outline Level</a:t>
            </a:r>
          </a:p>
          <a:p>
            <a:pPr lvl="4"/>
            <a:r>
              <a:rPr lang="en-US" altLang="en-US" smtClean="0"/>
              <a:t>Fifth Outline Level</a:t>
            </a:r>
          </a:p>
          <a:p>
            <a:pPr lvl="4"/>
            <a:r>
              <a:rPr lang="en-US" altLang="en-US" smtClean="0"/>
              <a:t>Sixth Outline Level</a:t>
            </a:r>
          </a:p>
          <a:p>
            <a:pPr lvl="4"/>
            <a:r>
              <a:rPr lang="en-US" altLang="en-US" smtClean="0"/>
              <a:t>Seventh Outline Level</a:t>
            </a:r>
          </a:p>
          <a:p>
            <a:pPr lvl="4"/>
            <a:r>
              <a:rPr lang="en-US" altLang="en-US" smtClean="0"/>
              <a:t>Eighth Outline Level</a:t>
            </a:r>
          </a:p>
          <a:p>
            <a:pPr lvl="4"/>
            <a:r>
              <a:rPr lang="en-US" altLang="en-US" smtClean="0"/>
              <a:t>Ninth Outline Level</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ransition>
    <p:zoom dir="in"/>
  </p:transition>
  <p:timing>
    <p:tnLst>
      <p:par>
        <p:cTn id="1" dur="indefinite" restart="never" nodeType="tmRoot"/>
      </p:par>
    </p:tnLst>
  </p:timing>
  <p:txStyles>
    <p:titleStyle>
      <a:lvl1pPr algn="ctr" defTabSz="457200" rtl="0" eaLnBrk="0" fontAlgn="base" hangingPunct="0">
        <a:spcBef>
          <a:spcPct val="0"/>
        </a:spcBef>
        <a:spcAft>
          <a:spcPct val="0"/>
        </a:spcAft>
        <a:buClr>
          <a:srgbClr val="008040"/>
        </a:buClr>
        <a:buSzPct val="100000"/>
        <a:buFont typeface="Arial" panose="020B0604020202020204" pitchFamily="34" charset="0"/>
        <a:defRPr sz="3600" b="1" kern="1200">
          <a:solidFill>
            <a:srgbClr val="008040"/>
          </a:solidFill>
          <a:latin typeface="+mj-lt"/>
          <a:ea typeface="MS PGothic" panose="020B0600070205080204" pitchFamily="34" charset="-128"/>
          <a:cs typeface="+mj-cs"/>
        </a:defRPr>
      </a:lvl1pPr>
      <a:lvl2pPr algn="ctr" defTabSz="457200" rtl="0" eaLnBrk="0" fontAlgn="base" hangingPunct="0">
        <a:spcBef>
          <a:spcPct val="0"/>
        </a:spcBef>
        <a:spcAft>
          <a:spcPct val="0"/>
        </a:spcAft>
        <a:buClr>
          <a:srgbClr val="008040"/>
        </a:buClr>
        <a:buSzPct val="100000"/>
        <a:buFont typeface="Arial" panose="020B0604020202020204" pitchFamily="34" charset="0"/>
        <a:defRPr sz="3600" b="1">
          <a:solidFill>
            <a:srgbClr val="008040"/>
          </a:solidFill>
          <a:latin typeface="Arial" charset="0"/>
          <a:ea typeface="MS PGothic" panose="020B0600070205080204" pitchFamily="34" charset="-128"/>
          <a:cs typeface="Arial Unicode MS" panose="020B0604020202020204" pitchFamily="34" charset="-128"/>
        </a:defRPr>
      </a:lvl2pPr>
      <a:lvl3pPr algn="ctr" defTabSz="457200" rtl="0" eaLnBrk="0" fontAlgn="base" hangingPunct="0">
        <a:spcBef>
          <a:spcPct val="0"/>
        </a:spcBef>
        <a:spcAft>
          <a:spcPct val="0"/>
        </a:spcAft>
        <a:buClr>
          <a:srgbClr val="008040"/>
        </a:buClr>
        <a:buSzPct val="100000"/>
        <a:buFont typeface="Arial" panose="020B0604020202020204" pitchFamily="34" charset="0"/>
        <a:defRPr sz="3600" b="1">
          <a:solidFill>
            <a:srgbClr val="008040"/>
          </a:solidFill>
          <a:latin typeface="Arial" charset="0"/>
          <a:ea typeface="MS PGothic" panose="020B0600070205080204" pitchFamily="34" charset="-128"/>
          <a:cs typeface="Arial Unicode MS" panose="020B0604020202020204" pitchFamily="34" charset="-128"/>
        </a:defRPr>
      </a:lvl3pPr>
      <a:lvl4pPr algn="ctr" defTabSz="457200" rtl="0" eaLnBrk="0" fontAlgn="base" hangingPunct="0">
        <a:spcBef>
          <a:spcPct val="0"/>
        </a:spcBef>
        <a:spcAft>
          <a:spcPct val="0"/>
        </a:spcAft>
        <a:buClr>
          <a:srgbClr val="008040"/>
        </a:buClr>
        <a:buSzPct val="100000"/>
        <a:buFont typeface="Arial" panose="020B0604020202020204" pitchFamily="34" charset="0"/>
        <a:defRPr sz="3600" b="1">
          <a:solidFill>
            <a:srgbClr val="008040"/>
          </a:solidFill>
          <a:latin typeface="Arial" charset="0"/>
          <a:ea typeface="MS PGothic" panose="020B0600070205080204" pitchFamily="34" charset="-128"/>
          <a:cs typeface="Arial Unicode MS" panose="020B0604020202020204" pitchFamily="34" charset="-128"/>
        </a:defRPr>
      </a:lvl4pPr>
      <a:lvl5pPr algn="ctr" defTabSz="457200" rtl="0" eaLnBrk="0" fontAlgn="base" hangingPunct="0">
        <a:spcBef>
          <a:spcPct val="0"/>
        </a:spcBef>
        <a:spcAft>
          <a:spcPct val="0"/>
        </a:spcAft>
        <a:buClr>
          <a:srgbClr val="008040"/>
        </a:buClr>
        <a:buSzPct val="100000"/>
        <a:buFont typeface="Arial" panose="020B0604020202020204" pitchFamily="34" charset="0"/>
        <a:defRPr sz="3600" b="1">
          <a:solidFill>
            <a:srgbClr val="008040"/>
          </a:solidFill>
          <a:latin typeface="Arial" charset="0"/>
          <a:ea typeface="MS PGothic" panose="020B0600070205080204" pitchFamily="34" charset="-128"/>
          <a:cs typeface="Arial Unicode MS" panose="020B0604020202020204" pitchFamily="34" charset="-128"/>
        </a:defRPr>
      </a:lvl5pPr>
      <a:lvl6pPr marL="457200" algn="l" defTabSz="457200" rtl="0" eaLnBrk="1" fontAlgn="base" hangingPunct="1">
        <a:spcBef>
          <a:spcPct val="0"/>
        </a:spcBef>
        <a:spcAft>
          <a:spcPct val="0"/>
        </a:spcAft>
        <a:buClr>
          <a:srgbClr val="008040"/>
        </a:buClr>
        <a:buSzPct val="100000"/>
        <a:buFont typeface="Arial" panose="020B0604020202020204" pitchFamily="34" charset="0"/>
        <a:defRPr sz="4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914400" algn="l" defTabSz="457200" rtl="0" eaLnBrk="1" fontAlgn="base" hangingPunct="1">
        <a:spcBef>
          <a:spcPct val="0"/>
        </a:spcBef>
        <a:spcAft>
          <a:spcPct val="0"/>
        </a:spcAft>
        <a:buClr>
          <a:srgbClr val="008040"/>
        </a:buClr>
        <a:buSzPct val="100000"/>
        <a:buFont typeface="Arial" panose="020B0604020202020204" pitchFamily="34" charset="0"/>
        <a:defRPr sz="4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1371600" algn="l" defTabSz="457200" rtl="0" eaLnBrk="1" fontAlgn="base" hangingPunct="1">
        <a:spcBef>
          <a:spcPct val="0"/>
        </a:spcBef>
        <a:spcAft>
          <a:spcPct val="0"/>
        </a:spcAft>
        <a:buClr>
          <a:srgbClr val="008040"/>
        </a:buClr>
        <a:buSzPct val="100000"/>
        <a:buFont typeface="Arial" panose="020B0604020202020204" pitchFamily="34" charset="0"/>
        <a:defRPr sz="4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1828800" algn="l" defTabSz="457200" rtl="0" eaLnBrk="1" fontAlgn="base" hangingPunct="1">
        <a:spcBef>
          <a:spcPct val="0"/>
        </a:spcBef>
        <a:spcAft>
          <a:spcPct val="0"/>
        </a:spcAft>
        <a:buClr>
          <a:srgbClr val="008040"/>
        </a:buClr>
        <a:buSzPct val="100000"/>
        <a:buFont typeface="Arial" panose="020B0604020202020204" pitchFamily="34" charset="0"/>
        <a:defRPr sz="440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9pPr>
    </p:titleStyle>
    <p:bodyStyle>
      <a:lvl1pPr marL="341313" indent="-341313" algn="l" defTabSz="457200" rtl="0" eaLnBrk="0" fontAlgn="base" hangingPunct="0">
        <a:spcBef>
          <a:spcPts val="600"/>
        </a:spcBef>
        <a:spcAft>
          <a:spcPct val="0"/>
        </a:spcAft>
        <a:buClr>
          <a:srgbClr val="008040"/>
        </a:buClr>
        <a:buSzPct val="100000"/>
        <a:buFont typeface="Arial" panose="020B0604020202020204" pitchFamily="34" charset="0"/>
        <a:buChar char="•"/>
        <a:defRPr sz="2400" kern="1200">
          <a:solidFill>
            <a:srgbClr val="000000"/>
          </a:solidFill>
          <a:latin typeface="+mn-lt"/>
          <a:ea typeface="MS PGothic" panose="020B0600070205080204" pitchFamily="34" charset="-128"/>
          <a:cs typeface="+mn-cs"/>
        </a:defRPr>
      </a:lvl1pPr>
      <a:lvl2pPr marL="741363" indent="-284163" algn="l" defTabSz="457200" rtl="0" eaLnBrk="0" fontAlgn="base" hangingPunct="0">
        <a:spcBef>
          <a:spcPts val="500"/>
        </a:spcBef>
        <a:spcAft>
          <a:spcPct val="0"/>
        </a:spcAft>
        <a:buClr>
          <a:srgbClr val="008040"/>
        </a:buClr>
        <a:buSzPct val="100000"/>
        <a:buFont typeface="Arial" panose="020B0604020202020204" pitchFamily="34" charset="0"/>
        <a:buChar char="–"/>
        <a:defRPr sz="2000" kern="12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8040"/>
        </a:buClr>
        <a:buSzPct val="100000"/>
        <a:buFont typeface="Arial" panose="020B0604020202020204" pitchFamily="34" charset="0"/>
        <a:buChar char="•"/>
        <a:defRPr sz="2000" kern="1200">
          <a:solidFill>
            <a:srgbClr val="000000"/>
          </a:solidFill>
          <a:latin typeface="+mn-lt"/>
          <a:ea typeface="+mn-ea"/>
          <a:cs typeface="+mn-cs"/>
        </a:defRPr>
      </a:lvl3pPr>
      <a:lvl4pPr marL="1600200" indent="-228600" algn="l" defTabSz="457200" rtl="0" eaLnBrk="0" fontAlgn="base" hangingPunct="0">
        <a:spcBef>
          <a:spcPts val="450"/>
        </a:spcBef>
        <a:spcAft>
          <a:spcPct val="0"/>
        </a:spcAft>
        <a:buClr>
          <a:srgbClr val="008040"/>
        </a:buClr>
        <a:buSzPct val="100000"/>
        <a:buFont typeface="Arial" panose="020B0604020202020204" pitchFamily="34" charset="0"/>
        <a:buChar char="–"/>
        <a:defRPr kern="1200">
          <a:solidFill>
            <a:srgbClr val="000000"/>
          </a:solidFill>
          <a:latin typeface="+mn-lt"/>
          <a:ea typeface="+mn-ea"/>
          <a:cs typeface="+mn-cs"/>
        </a:defRPr>
      </a:lvl4pPr>
      <a:lvl5pPr marL="2057400" indent="-228600" algn="l" defTabSz="457200" rtl="0" eaLnBrk="0" fontAlgn="base" hangingPunct="0">
        <a:spcBef>
          <a:spcPts val="450"/>
        </a:spcBef>
        <a:spcAft>
          <a:spcPct val="0"/>
        </a:spcAft>
        <a:buClr>
          <a:srgbClr val="008040"/>
        </a:buClr>
        <a:buSzPct val="100000"/>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239000" y="6096000"/>
            <a:ext cx="17526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600"/>
              </a:spcBef>
              <a:buClr>
                <a:srgbClr val="008040"/>
              </a:buClr>
              <a:buSzPct val="100000"/>
              <a:buFont typeface="Arial" panose="020B0604020202020204" pitchFamily="34" charset="0"/>
              <a:buChar char="•"/>
              <a:defRPr sz="2400">
                <a:solidFill>
                  <a:srgbClr val="000000"/>
                </a:solidFill>
                <a:latin typeface="Arial" panose="020B0604020202020204" pitchFamily="34" charset="0"/>
                <a:ea typeface="MS PGothic" panose="020B0600070205080204" pitchFamily="34" charset="-128"/>
                <a:cs typeface="Arial Unicode MS" panose="020B0604020202020204" pitchFamily="34" charset="-128"/>
              </a:defRPr>
            </a:lvl1pPr>
            <a:lvl2pPr marL="742950" indent="-285750">
              <a:spcBef>
                <a:spcPts val="500"/>
              </a:spcBef>
              <a:buClr>
                <a:srgbClr val="00804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spcBef>
                <a:spcPts val="500"/>
              </a:spcBef>
              <a:buClr>
                <a:srgbClr val="008040"/>
              </a:buClr>
              <a:buSzPct val="100000"/>
              <a:buFont typeface="Arial" panose="020B0604020202020204" pitchFamily="34" charset="0"/>
              <a:buChar char="•"/>
              <a:defRPr sz="20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spcBef>
                <a:spcPts val="450"/>
              </a:spcBef>
              <a:buClr>
                <a:srgbClr val="008040"/>
              </a:buClr>
              <a:buSzPct val="100000"/>
              <a:buFont typeface="Arial" panose="020B0604020202020204" pitchFamily="34" charset="0"/>
              <a:buChar char="–"/>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spcBef>
                <a:spcPts val="450"/>
              </a:spcBef>
              <a:buClr>
                <a:srgbClr val="008040"/>
              </a:buClr>
              <a:buSzPct val="100000"/>
              <a:buFont typeface="Arial" panose="020B0604020202020204" pitchFamily="34" charset="0"/>
              <a:buChar char="»"/>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ts val="450"/>
              </a:spcBef>
              <a:spcAft>
                <a:spcPct val="0"/>
              </a:spcAft>
              <a:buClr>
                <a:srgbClr val="008040"/>
              </a:buClr>
              <a:buSzPct val="100000"/>
              <a:buFont typeface="Arial" panose="020B0604020202020204" pitchFamily="34" charset="0"/>
              <a:buChar char="»"/>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ts val="450"/>
              </a:spcBef>
              <a:spcAft>
                <a:spcPct val="0"/>
              </a:spcAft>
              <a:buClr>
                <a:srgbClr val="008040"/>
              </a:buClr>
              <a:buSzPct val="100000"/>
              <a:buFont typeface="Arial" panose="020B0604020202020204" pitchFamily="34" charset="0"/>
              <a:buChar char="»"/>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ts val="450"/>
              </a:spcBef>
              <a:spcAft>
                <a:spcPct val="0"/>
              </a:spcAft>
              <a:buClr>
                <a:srgbClr val="008040"/>
              </a:buClr>
              <a:buSzPct val="100000"/>
              <a:buFont typeface="Arial" panose="020B0604020202020204" pitchFamily="34" charset="0"/>
              <a:buChar char="»"/>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ts val="450"/>
              </a:spcBef>
              <a:spcAft>
                <a:spcPct val="0"/>
              </a:spcAft>
              <a:buClr>
                <a:srgbClr val="008040"/>
              </a:buClr>
              <a:buSzPct val="100000"/>
              <a:buFont typeface="Arial" panose="020B0604020202020204" pitchFamily="34" charset="0"/>
              <a:buChar char="»"/>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ct val="0"/>
              </a:spcBef>
              <a:buClrTx/>
              <a:buSzTx/>
              <a:buFontTx/>
              <a:buNone/>
            </a:pPr>
            <a:endParaRPr lang="en-US" altLang="en-US" sz="600">
              <a:solidFill>
                <a:schemeClr val="tx1"/>
              </a:solidFill>
              <a:latin typeface="Times New Roman" panose="02020603050405020304" pitchFamily="18" charset="0"/>
              <a:ea typeface="Arial Unicode MS" panose="020B0604020202020204" pitchFamily="34" charset="-128"/>
            </a:endParaRPr>
          </a:p>
        </p:txBody>
      </p:sp>
      <p:pic>
        <p:nvPicPr>
          <p:cNvPr id="5123" name="Picture 3" descr="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idx="1"/>
          </p:nvPr>
        </p:nvSpPr>
        <p:spPr>
          <a:xfrm>
            <a:off x="838200" y="228600"/>
            <a:ext cx="7696200" cy="3581400"/>
          </a:xfrm>
        </p:spPr>
        <p:txBody>
          <a:bodyPr/>
          <a:lstStyle/>
          <a:p>
            <a:pPr algn="ctr" eaLnBrk="1" hangingPunct="1">
              <a:buFontTx/>
              <a:buNone/>
              <a:defRPr/>
            </a:pPr>
            <a:r>
              <a:rPr lang="en-US" altLang="en-US" sz="4400" b="1" dirty="0" smtClean="0">
                <a:solidFill>
                  <a:schemeClr val="bg1"/>
                </a:solidFill>
                <a:latin typeface="+mj-lt"/>
              </a:rPr>
              <a:t>HYDRONIC HVAC:  </a:t>
            </a:r>
          </a:p>
          <a:p>
            <a:pPr algn="ctr" eaLnBrk="1" hangingPunct="1">
              <a:buFontTx/>
              <a:buNone/>
              <a:defRPr/>
            </a:pPr>
            <a:r>
              <a:rPr lang="en-US" altLang="en-US" sz="4400" b="1" dirty="0" smtClean="0">
                <a:solidFill>
                  <a:schemeClr val="bg1"/>
                </a:solidFill>
                <a:latin typeface="+mj-lt"/>
              </a:rPr>
              <a:t>The Most Comfortable and</a:t>
            </a:r>
          </a:p>
          <a:p>
            <a:pPr algn="ctr" eaLnBrk="1" hangingPunct="1">
              <a:buFontTx/>
              <a:buNone/>
              <a:defRPr/>
            </a:pPr>
            <a:r>
              <a:rPr lang="en-US" altLang="en-US" sz="4400" b="1" dirty="0" smtClean="0">
                <a:solidFill>
                  <a:schemeClr val="bg1"/>
                </a:solidFill>
                <a:latin typeface="+mj-lt"/>
              </a:rPr>
              <a:t>Efficient System</a:t>
            </a:r>
            <a:r>
              <a:rPr lang="en-US" altLang="en-US" sz="4400" dirty="0" smtClean="0">
                <a:solidFill>
                  <a:schemeClr val="bg1"/>
                </a:solidFill>
                <a:latin typeface="+mj-lt"/>
              </a:rPr>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1684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0"/>
            <a:ext cx="7085013" cy="1141413"/>
          </a:xfrm>
        </p:spPr>
        <p:txBody>
          <a:bodyPr/>
          <a:lstStyle/>
          <a:p>
            <a:pPr algn="l" eaLnBrk="1" hangingPunct="1"/>
            <a:r>
              <a:rPr lang="en-US" altLang="en-US" smtClean="0"/>
              <a:t>HVAC Design Goals</a:t>
            </a:r>
          </a:p>
        </p:txBody>
      </p:sp>
      <p:sp>
        <p:nvSpPr>
          <p:cNvPr id="7171" name="Content Placeholder 2"/>
          <p:cNvSpPr>
            <a:spLocks noGrp="1"/>
          </p:cNvSpPr>
          <p:nvPr>
            <p:ph idx="1"/>
          </p:nvPr>
        </p:nvSpPr>
        <p:spPr>
          <a:xfrm>
            <a:off x="762000" y="914400"/>
            <a:ext cx="8077200" cy="4113213"/>
          </a:xfrm>
        </p:spPr>
        <p:txBody>
          <a:bodyPr/>
          <a:lstStyle/>
          <a:p>
            <a:pPr eaLnBrk="1" hangingPunct="1"/>
            <a:r>
              <a:rPr lang="en-US" altLang="en-US" smtClean="0"/>
              <a:t>#1 – Reduce building load</a:t>
            </a:r>
          </a:p>
          <a:p>
            <a:pPr lvl="1" eaLnBrk="1" hangingPunct="1"/>
            <a:r>
              <a:rPr lang="en-US" altLang="en-US" smtClean="0"/>
              <a:t>Building orientation, construction, and integrated design</a:t>
            </a:r>
          </a:p>
          <a:p>
            <a:pPr eaLnBrk="1" hangingPunct="1"/>
            <a:r>
              <a:rPr lang="en-US" altLang="en-US" smtClean="0"/>
              <a:t>#2 – Demand control ventilation</a:t>
            </a:r>
          </a:p>
          <a:p>
            <a:pPr eaLnBrk="1" hangingPunct="1"/>
            <a:r>
              <a:rPr lang="en-US" altLang="en-US" smtClean="0"/>
              <a:t>#3 – Net Energy Use (energy sharing)</a:t>
            </a:r>
          </a:p>
          <a:p>
            <a:pPr lvl="1" eaLnBrk="1" hangingPunct="1"/>
            <a:r>
              <a:rPr lang="en-US" altLang="en-US" smtClean="0"/>
              <a:t>Recycle, reclaim, integrate</a:t>
            </a:r>
          </a:p>
          <a:p>
            <a:pPr lvl="2" eaLnBrk="1" hangingPunct="1"/>
            <a:r>
              <a:rPr lang="en-US" altLang="en-US" smtClean="0"/>
              <a:t>Example cooling to heating ventilation air or hot water</a:t>
            </a:r>
          </a:p>
          <a:p>
            <a:pPr eaLnBrk="1" hangingPunct="1"/>
            <a:r>
              <a:rPr lang="en-US" altLang="en-US" smtClean="0"/>
              <a:t>#4 – Extend equipment life</a:t>
            </a:r>
          </a:p>
          <a:p>
            <a:pPr eaLnBrk="1" hangingPunct="1"/>
            <a:r>
              <a:rPr lang="en-US" altLang="en-US" smtClean="0"/>
              <a:t>#5 – Reduce cost of delivering Comfort</a:t>
            </a:r>
          </a:p>
          <a:p>
            <a:pPr eaLnBrk="1" hangingPunct="1"/>
            <a:r>
              <a:rPr lang="en-US" altLang="en-US" smtClean="0"/>
              <a:t>#6 – System efficiency not unit efficiency ratings</a:t>
            </a:r>
          </a:p>
          <a:p>
            <a:pPr lvl="1" eaLnBrk="1" hangingPunct="1"/>
            <a:r>
              <a:rPr lang="en-US" altLang="en-US" smtClean="0"/>
              <a:t>Efficiency ratings are at static conditions</a:t>
            </a:r>
          </a:p>
          <a:p>
            <a:pPr lvl="1" eaLnBrk="1" hangingPunct="1"/>
            <a:r>
              <a:rPr lang="en-US" altLang="en-US" smtClean="0"/>
              <a:t>Not valid from one type of equipment to another</a:t>
            </a:r>
          </a:p>
          <a:p>
            <a:pPr lvl="1" eaLnBrk="1" hangingPunct="1"/>
            <a:r>
              <a:rPr lang="en-US" altLang="en-US" smtClean="0"/>
              <a:t>Test points versus applied efficiency</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43779">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7388" y="25400"/>
            <a:ext cx="7770812" cy="1141413"/>
          </a:xfrm>
        </p:spPr>
        <p:txBody>
          <a:bodyPr/>
          <a:lstStyle/>
          <a:p>
            <a:pPr eaLnBrk="1" hangingPunct="1"/>
            <a:r>
              <a:rPr lang="en-US" altLang="en-US" smtClean="0"/>
              <a:t>How to mitigate operating cost?</a:t>
            </a:r>
          </a:p>
        </p:txBody>
      </p:sp>
      <p:sp>
        <p:nvSpPr>
          <p:cNvPr id="9219" name="Content Placeholder 2"/>
          <p:cNvSpPr>
            <a:spLocks noGrp="1"/>
          </p:cNvSpPr>
          <p:nvPr>
            <p:ph idx="1"/>
          </p:nvPr>
        </p:nvSpPr>
        <p:spPr>
          <a:xfrm>
            <a:off x="685800" y="1166813"/>
            <a:ext cx="7770813" cy="4776787"/>
          </a:xfrm>
        </p:spPr>
        <p:txBody>
          <a:bodyPr/>
          <a:lstStyle/>
          <a:p>
            <a:pPr lvl="1" eaLnBrk="1" hangingPunct="1"/>
            <a:r>
              <a:rPr lang="en-US" altLang="en-US" smtClean="0"/>
              <a:t>Once load exists!</a:t>
            </a:r>
          </a:p>
          <a:p>
            <a:pPr lvl="1" eaLnBrk="1" hangingPunct="1"/>
            <a:r>
              <a:rPr lang="en-US" altLang="en-US" smtClean="0"/>
              <a:t>Water-cooled equipment is more efficient and lasts longer</a:t>
            </a:r>
          </a:p>
          <a:p>
            <a:pPr lvl="2" eaLnBrk="1" hangingPunct="1"/>
            <a:r>
              <a:rPr lang="en-US" altLang="en-US" smtClean="0"/>
              <a:t>Why?</a:t>
            </a:r>
          </a:p>
          <a:p>
            <a:pPr lvl="3" eaLnBrk="1" hangingPunct="1"/>
            <a:r>
              <a:rPr lang="en-US" altLang="en-US" sz="2000" smtClean="0"/>
              <a:t>Heat transfer is better</a:t>
            </a:r>
          </a:p>
          <a:p>
            <a:pPr lvl="3" eaLnBrk="1" hangingPunct="1"/>
            <a:r>
              <a:rPr lang="en-US" altLang="en-US" sz="2000" smtClean="0"/>
              <a:t>kW consumed is the lowest</a:t>
            </a:r>
          </a:p>
          <a:p>
            <a:pPr lvl="3" eaLnBrk="1" hangingPunct="1"/>
            <a:r>
              <a:rPr lang="en-US" altLang="en-US" sz="2000" smtClean="0"/>
              <a:t>The building system operates against design</a:t>
            </a:r>
          </a:p>
          <a:p>
            <a:pPr lvl="4" eaLnBrk="1" hangingPunct="1"/>
            <a:r>
              <a:rPr lang="en-US" altLang="en-US" sz="2000" smtClean="0"/>
              <a:t>Design?  Yes, operating temperatures are controlled</a:t>
            </a:r>
          </a:p>
          <a:p>
            <a:pPr lvl="4" eaLnBrk="1" hangingPunct="1"/>
            <a:r>
              <a:rPr lang="en-US" altLang="en-US" sz="2000" smtClean="0"/>
              <a:t>Not outside air temperature which varies widely and creates the “</a:t>
            </a:r>
            <a:r>
              <a:rPr lang="en-US" altLang="en-US" sz="2000" smtClean="0">
                <a:solidFill>
                  <a:srgbClr val="C00000"/>
                </a:solidFill>
              </a:rPr>
              <a:t>triple penalty</a:t>
            </a:r>
            <a:r>
              <a:rPr lang="en-US" altLang="en-US" sz="2000" smtClean="0"/>
              <a:t>”.</a:t>
            </a:r>
          </a:p>
          <a:p>
            <a:pPr lvl="4" eaLnBrk="1" hangingPunct="1"/>
            <a:r>
              <a:rPr lang="en-US" altLang="en-US" sz="2000" smtClean="0"/>
              <a:t>Lower efficiency</a:t>
            </a:r>
          </a:p>
          <a:p>
            <a:pPr lvl="4" eaLnBrk="1" hangingPunct="1"/>
            <a:r>
              <a:rPr lang="en-US" altLang="en-US" sz="2000" smtClean="0"/>
              <a:t>Lower capacity</a:t>
            </a:r>
          </a:p>
          <a:p>
            <a:pPr lvl="4" eaLnBrk="1" hangingPunct="1"/>
            <a:r>
              <a:rPr lang="en-US" altLang="en-US" sz="2000" smtClean="0"/>
              <a:t>and shorter life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41968">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7938"/>
            <a:ext cx="7096125" cy="1141412"/>
          </a:xfrm>
        </p:spPr>
        <p:txBody>
          <a:bodyPr/>
          <a:lstStyle/>
          <a:p>
            <a:pPr algn="l" eaLnBrk="1" hangingPunct="1"/>
            <a:r>
              <a:rPr lang="en-US" altLang="en-US" smtClean="0"/>
              <a:t>Reduce operating cost</a:t>
            </a:r>
          </a:p>
        </p:txBody>
      </p:sp>
      <p:sp>
        <p:nvSpPr>
          <p:cNvPr id="11267" name="Content Placeholder 2"/>
          <p:cNvSpPr>
            <a:spLocks noGrp="1"/>
          </p:cNvSpPr>
          <p:nvPr>
            <p:ph idx="1"/>
          </p:nvPr>
        </p:nvSpPr>
        <p:spPr>
          <a:xfrm>
            <a:off x="685800" y="1154113"/>
            <a:ext cx="8077200" cy="4113212"/>
          </a:xfrm>
        </p:spPr>
        <p:txBody>
          <a:bodyPr/>
          <a:lstStyle/>
          <a:p>
            <a:pPr marL="0" indent="0" eaLnBrk="1" hangingPunct="1">
              <a:buFont typeface="Arial" panose="020B0604020202020204" pitchFamily="34" charset="0"/>
              <a:buNone/>
            </a:pPr>
            <a:r>
              <a:rPr lang="en-US" altLang="en-US" smtClean="0"/>
              <a:t>Moving Comfort around building has associated cost</a:t>
            </a:r>
          </a:p>
          <a:p>
            <a:pPr lvl="1" eaLnBrk="1" hangingPunct="1"/>
            <a:r>
              <a:rPr lang="en-US" altLang="en-US" smtClean="0"/>
              <a:t>Water (Hydronic systems) has the lowest cost &amp; longest life</a:t>
            </a:r>
          </a:p>
          <a:p>
            <a:pPr lvl="1" eaLnBrk="1" hangingPunct="1"/>
            <a:r>
              <a:rPr lang="en-US" altLang="en-US" smtClean="0"/>
              <a:t>Air in duct is second – but necessary</a:t>
            </a:r>
          </a:p>
          <a:p>
            <a:pPr lvl="1" eaLnBrk="1" hangingPunct="1"/>
            <a:r>
              <a:rPr lang="en-US" altLang="en-US" smtClean="0"/>
              <a:t>Refrigerant piping has the highest cost penalty</a:t>
            </a:r>
          </a:p>
          <a:p>
            <a:pPr lvl="2" eaLnBrk="1" hangingPunct="1"/>
            <a:r>
              <a:rPr lang="en-US" altLang="en-US" smtClean="0"/>
              <a:t>Why?</a:t>
            </a:r>
          </a:p>
          <a:p>
            <a:pPr lvl="3" eaLnBrk="1" hangingPunct="1"/>
            <a:r>
              <a:rPr lang="en-US" altLang="en-US" smtClean="0"/>
              <a:t>Loss of compressor efficiency to pumping cost – Lift + Length</a:t>
            </a:r>
          </a:p>
          <a:p>
            <a:pPr lvl="4" eaLnBrk="1" hangingPunct="1"/>
            <a:r>
              <a:rPr lang="en-US" altLang="en-US" smtClean="0"/>
              <a:t>Unit efficiency drops 30-40% when compressor has to move refrigerant around building</a:t>
            </a:r>
          </a:p>
          <a:p>
            <a:pPr lvl="4" eaLnBrk="1" hangingPunct="1"/>
            <a:r>
              <a:rPr lang="en-US" altLang="en-US" smtClean="0"/>
              <a:t>Oil management cycle and defrost waste energy</a:t>
            </a:r>
          </a:p>
          <a:p>
            <a:pPr lvl="4" eaLnBrk="1" hangingPunct="1"/>
            <a:r>
              <a:rPr lang="en-US" altLang="en-US" smtClean="0"/>
              <a:t>Refrigerant is best contained in factory sealed and certified circuits – avoid field piping losses</a:t>
            </a:r>
          </a:p>
          <a:p>
            <a:pPr lvl="4" eaLnBrk="1" hangingPunct="1"/>
            <a:r>
              <a:rPr lang="en-US" altLang="en-US" b="1" smtClean="0"/>
              <a:t>What happens when refrigerant changes?</a:t>
            </a:r>
          </a:p>
          <a:p>
            <a:pPr lvl="4" eaLnBrk="1" hangingPunct="1"/>
            <a:r>
              <a:rPr lang="en-US" altLang="en-US" b="1" smtClean="0"/>
              <a:t>System Units, piping, and controls replaced</a:t>
            </a:r>
          </a:p>
          <a:p>
            <a:pPr lvl="4" eaLnBrk="1" hangingPunct="1"/>
            <a:r>
              <a:rPr lang="en-US" altLang="en-US" b="1" smtClean="0"/>
              <a:t>Kills all life cycle calculations.</a:t>
            </a:r>
          </a:p>
          <a:p>
            <a:pPr lvl="3" eaLnBrk="1" hangingPunct="1"/>
            <a:endParaRPr lang="en-US" altLang="en-US"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51901">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17463"/>
            <a:ext cx="7119938" cy="1141412"/>
          </a:xfrm>
        </p:spPr>
        <p:txBody>
          <a:bodyPr/>
          <a:lstStyle/>
          <a:p>
            <a:pPr algn="l" eaLnBrk="1" hangingPunct="1"/>
            <a:r>
              <a:rPr lang="en-US" altLang="en-US" smtClean="0"/>
              <a:t>Net Energy – </a:t>
            </a:r>
            <a:br>
              <a:rPr lang="en-US" altLang="en-US" smtClean="0"/>
            </a:br>
            <a:r>
              <a:rPr lang="en-US" altLang="en-US" smtClean="0"/>
              <a:t>System versus unit efficiency</a:t>
            </a:r>
          </a:p>
        </p:txBody>
      </p:sp>
      <p:sp>
        <p:nvSpPr>
          <p:cNvPr id="3" name="Content Placeholder 2"/>
          <p:cNvSpPr>
            <a:spLocks noGrp="1"/>
          </p:cNvSpPr>
          <p:nvPr>
            <p:ph idx="1"/>
          </p:nvPr>
        </p:nvSpPr>
        <p:spPr>
          <a:xfrm>
            <a:off x="685800" y="1158875"/>
            <a:ext cx="8077200" cy="4708525"/>
          </a:xfrm>
        </p:spPr>
        <p:txBody>
          <a:bodyPr/>
          <a:lstStyle/>
          <a:p>
            <a:pPr marL="0" indent="0" eaLnBrk="1" hangingPunct="1">
              <a:buFont typeface="Arial" panose="020B0604020202020204" pitchFamily="34" charset="0"/>
              <a:buNone/>
              <a:defRPr/>
            </a:pPr>
            <a:r>
              <a:rPr lang="en-US" sz="2300" dirty="0" smtClean="0"/>
              <a:t>	Two buildings have the same load – but the Hydronic 	System always wins due to reduced energy use.  	Why?</a:t>
            </a:r>
          </a:p>
          <a:p>
            <a:pPr marL="0" indent="0" eaLnBrk="1" hangingPunct="1">
              <a:buFont typeface="Arial" panose="020B0604020202020204" pitchFamily="34" charset="0"/>
              <a:buNone/>
              <a:defRPr/>
            </a:pPr>
            <a:r>
              <a:rPr lang="en-US" sz="2300" b="1" cap="all" dirty="0" smtClean="0">
                <a:solidFill>
                  <a:srgbClr val="0000FF"/>
                </a:solidFill>
              </a:rPr>
              <a:t>Lowest operating cost</a:t>
            </a:r>
            <a:r>
              <a:rPr lang="en-US" sz="2300" b="1" dirty="0" smtClean="0">
                <a:solidFill>
                  <a:srgbClr val="0000FF"/>
                </a:solidFill>
              </a:rPr>
              <a:t>, PLUS</a:t>
            </a:r>
            <a:r>
              <a:rPr lang="en-US" sz="2300" dirty="0" smtClean="0"/>
              <a:t>:</a:t>
            </a:r>
          </a:p>
          <a:p>
            <a:pPr marL="0" indent="0" eaLnBrk="1" hangingPunct="1">
              <a:buFont typeface="Arial" panose="020B0604020202020204" pitchFamily="34" charset="0"/>
              <a:buNone/>
              <a:defRPr/>
            </a:pPr>
            <a:r>
              <a:rPr lang="en-US" sz="2300" cap="all" dirty="0" smtClean="0">
                <a:solidFill>
                  <a:srgbClr val="009644"/>
                </a:solidFill>
              </a:rPr>
              <a:t>Simultaneous heat reclaim</a:t>
            </a:r>
            <a:r>
              <a:rPr lang="en-US" sz="2300" dirty="0" smtClean="0">
                <a:solidFill>
                  <a:srgbClr val="009644"/>
                </a:solidFill>
              </a:rPr>
              <a:t> </a:t>
            </a:r>
            <a:r>
              <a:rPr lang="en-US" sz="2300" dirty="0" smtClean="0"/>
              <a:t>– Lowest cost, when applied to the whole building design for increased opportunity to share energy</a:t>
            </a:r>
            <a:endParaRPr lang="en-US" sz="2300" b="1" i="1" dirty="0" smtClean="0"/>
          </a:p>
          <a:p>
            <a:pPr marL="0" indent="0" eaLnBrk="1" hangingPunct="1">
              <a:buFont typeface="Arial" panose="020B0604020202020204" pitchFamily="34" charset="0"/>
              <a:buNone/>
              <a:defRPr/>
            </a:pPr>
            <a:r>
              <a:rPr lang="en-US" sz="2300" dirty="0" smtClean="0">
                <a:solidFill>
                  <a:srgbClr val="009644"/>
                </a:solidFill>
              </a:rPr>
              <a:t>CYCLICAL</a:t>
            </a:r>
            <a:r>
              <a:rPr lang="en-US" sz="2300" dirty="0" smtClean="0"/>
              <a:t> – Better practice, heating and cooling offset each other but do not have to occur simultaneously</a:t>
            </a:r>
          </a:p>
          <a:p>
            <a:pPr marL="0" indent="0" eaLnBrk="1" hangingPunct="1">
              <a:buFont typeface="Arial" panose="020B0604020202020204" pitchFamily="34" charset="0"/>
              <a:buNone/>
              <a:defRPr/>
            </a:pPr>
            <a:r>
              <a:rPr lang="en-US" sz="2300" b="1" dirty="0" smtClean="0"/>
              <a:t>	Available only with hydronic systems</a:t>
            </a:r>
          </a:p>
          <a:p>
            <a:pPr marL="0" indent="0" eaLnBrk="1" hangingPunct="1">
              <a:buFont typeface="Arial" panose="020B0604020202020204" pitchFamily="34" charset="0"/>
              <a:buNone/>
              <a:defRPr/>
            </a:pPr>
            <a:r>
              <a:rPr lang="en-US" sz="2300" cap="all" dirty="0" smtClean="0">
                <a:solidFill>
                  <a:srgbClr val="009644"/>
                </a:solidFill>
              </a:rPr>
              <a:t>Storage – </a:t>
            </a:r>
            <a:r>
              <a:rPr lang="en-US" sz="2300" dirty="0" smtClean="0">
                <a:solidFill>
                  <a:schemeClr val="tx1"/>
                </a:solidFill>
              </a:rPr>
              <a:t>Best practice based on cost</a:t>
            </a:r>
          </a:p>
          <a:p>
            <a:pPr marL="0" indent="0" eaLnBrk="1" hangingPunct="1">
              <a:buFont typeface="Arial" panose="020B0604020202020204" pitchFamily="34" charset="0"/>
              <a:buNone/>
              <a:defRPr/>
            </a:pPr>
            <a:r>
              <a:rPr lang="en-US" sz="2300" dirty="0" smtClean="0">
                <a:solidFill>
                  <a:schemeClr val="tx1"/>
                </a:solidFill>
              </a:rPr>
              <a:t> 	</a:t>
            </a:r>
            <a:r>
              <a:rPr lang="en-US" sz="2300" b="1" dirty="0" smtClean="0">
                <a:solidFill>
                  <a:schemeClr val="tx1"/>
                </a:solidFill>
              </a:rPr>
              <a:t>Available only with hydronic systems</a:t>
            </a:r>
            <a:endParaRPr lang="en-US" sz="2300" b="1" dirty="0">
              <a:solidFill>
                <a:srgbClr val="009644"/>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67826">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4925"/>
            <a:ext cx="7008813" cy="1141413"/>
          </a:xfrm>
        </p:spPr>
        <p:txBody>
          <a:bodyPr/>
          <a:lstStyle/>
          <a:p>
            <a:pPr algn="l" eaLnBrk="1" hangingPunct="1"/>
            <a:r>
              <a:rPr lang="en-US" altLang="en-US" smtClean="0"/>
              <a:t>Applied Hydronics = lower cost</a:t>
            </a:r>
          </a:p>
        </p:txBody>
      </p:sp>
      <p:sp>
        <p:nvSpPr>
          <p:cNvPr id="15363" name="Content Placeholder 2"/>
          <p:cNvSpPr>
            <a:spLocks noGrp="1"/>
          </p:cNvSpPr>
          <p:nvPr>
            <p:ph idx="1"/>
          </p:nvPr>
        </p:nvSpPr>
        <p:spPr>
          <a:xfrm>
            <a:off x="838200" y="1176338"/>
            <a:ext cx="8001000" cy="4113212"/>
          </a:xfrm>
        </p:spPr>
        <p:txBody>
          <a:bodyPr/>
          <a:lstStyle/>
          <a:p>
            <a:pPr eaLnBrk="1" hangingPunct="1"/>
            <a:r>
              <a:rPr lang="en-US" altLang="en-US" smtClean="0"/>
              <a:t>Limit fan horsepower </a:t>
            </a:r>
          </a:p>
          <a:p>
            <a:pPr lvl="1" eaLnBrk="1" hangingPunct="1"/>
            <a:r>
              <a:rPr lang="en-US" altLang="en-US" smtClean="0"/>
              <a:t>Demand controlled ventilation</a:t>
            </a:r>
          </a:p>
          <a:p>
            <a:pPr lvl="1" eaLnBrk="1" hangingPunct="1"/>
            <a:r>
              <a:rPr lang="en-US" altLang="en-US" smtClean="0"/>
              <a:t>Radiant heating and cooling eliminates fan horsepower</a:t>
            </a:r>
          </a:p>
          <a:p>
            <a:pPr eaLnBrk="1" hangingPunct="1"/>
            <a:r>
              <a:rPr lang="en-US" altLang="en-US" smtClean="0"/>
              <a:t>Hydronic System advantages</a:t>
            </a:r>
          </a:p>
          <a:p>
            <a:pPr lvl="1" eaLnBrk="1" hangingPunct="1"/>
            <a:r>
              <a:rPr lang="en-US" altLang="en-US" smtClean="0"/>
              <a:t>Lowest pump horsepower</a:t>
            </a:r>
          </a:p>
          <a:p>
            <a:pPr lvl="1" eaLnBrk="1" hangingPunct="1"/>
            <a:r>
              <a:rPr lang="en-US" altLang="en-US" smtClean="0"/>
              <a:t>Higher efficiency – source temperatures are designed</a:t>
            </a:r>
          </a:p>
          <a:p>
            <a:pPr lvl="1" eaLnBrk="1" hangingPunct="1"/>
            <a:r>
              <a:rPr lang="en-US" altLang="en-US" smtClean="0"/>
              <a:t>Longer life – equipment does not “work” as hard</a:t>
            </a:r>
          </a:p>
          <a:p>
            <a:pPr lvl="1" eaLnBrk="1" hangingPunct="1"/>
            <a:r>
              <a:rPr lang="en-US" altLang="en-US" smtClean="0"/>
              <a:t>Integrated solutions to other building systems and renewables</a:t>
            </a:r>
          </a:p>
          <a:p>
            <a:pPr lvl="1" eaLnBrk="1" hangingPunct="1"/>
            <a:r>
              <a:rPr lang="en-US" altLang="en-US" smtClean="0"/>
              <a:t>Factory sealed and certified refrigerant circuits</a:t>
            </a:r>
          </a:p>
          <a:p>
            <a:pPr lvl="1" eaLnBrk="1" hangingPunct="1"/>
            <a:r>
              <a:rPr lang="en-US" altLang="en-US" smtClean="0"/>
              <a:t>Forward and backward compatibility - sustainable</a:t>
            </a:r>
          </a:p>
          <a:p>
            <a:pPr lvl="1" eaLnBrk="1" hangingPunct="1"/>
            <a:r>
              <a:rPr lang="en-US" altLang="en-US" smtClean="0"/>
              <a:t>Competitive bidding for the life of the building</a:t>
            </a:r>
          </a:p>
          <a:p>
            <a:pPr lvl="1" eaLnBrk="1" hangingPunct="1"/>
            <a:r>
              <a:rPr lang="en-US" altLang="en-US" smtClean="0"/>
              <a:t>Does not become obsolete when refrigerant changes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4888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5">
            <a:extLst>
              <a:ext uri="{28A0092B-C50C-407E-A947-70E740481C1C}">
                <a14:useLocalDpi xmlns:a14="http://schemas.microsoft.com/office/drawing/2010/main" val="0"/>
              </a:ext>
            </a:extLst>
          </a:blip>
          <a:srcRect l="23880" t="9375" r="24948" b="20313"/>
          <a:stretch>
            <a:fillRect/>
          </a:stretch>
        </p:blipFill>
        <p:spPr bwMode="auto">
          <a:xfrm>
            <a:off x="76200" y="76200"/>
            <a:ext cx="89916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35588">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ustom Design">
  <a:themeElements>
    <a:clrScheme name="Custom Design 13">
      <a:dk1>
        <a:srgbClr val="000000"/>
      </a:dk1>
      <a:lt1>
        <a:srgbClr val="FFFFFF"/>
      </a:lt1>
      <a:dk2>
        <a:srgbClr val="000000"/>
      </a:dk2>
      <a:lt2>
        <a:srgbClr val="808080"/>
      </a:lt2>
      <a:accent1>
        <a:srgbClr val="A2DC00"/>
      </a:accent1>
      <a:accent2>
        <a:srgbClr val="008040"/>
      </a:accent2>
      <a:accent3>
        <a:srgbClr val="FFFFFF"/>
      </a:accent3>
      <a:accent4>
        <a:srgbClr val="000000"/>
      </a:accent4>
      <a:accent5>
        <a:srgbClr val="CEEBAA"/>
      </a:accent5>
      <a:accent6>
        <a:srgbClr val="007339"/>
      </a:accent6>
      <a:hlink>
        <a:srgbClr val="008040"/>
      </a:hlink>
      <a:folHlink>
        <a:srgbClr val="00804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A2DC00"/>
        </a:accent1>
        <a:accent2>
          <a:srgbClr val="008040"/>
        </a:accent2>
        <a:accent3>
          <a:srgbClr val="FFFFFF"/>
        </a:accent3>
        <a:accent4>
          <a:srgbClr val="000000"/>
        </a:accent4>
        <a:accent5>
          <a:srgbClr val="CEEBAA"/>
        </a:accent5>
        <a:accent6>
          <a:srgbClr val="007339"/>
        </a:accent6>
        <a:hlink>
          <a:srgbClr val="008040"/>
        </a:hlink>
        <a:folHlink>
          <a:srgbClr val="0080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IA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IA Theme" id="{67C7224D-9C66-4094-AABE-664D6033BD95}" vid="{838092F8-F45A-4D93-A4B1-FFD6A91D47E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47F5FFE5177419705B89645A6E847" ma:contentTypeVersion="2" ma:contentTypeDescription="Create a new document." ma:contentTypeScope="" ma:versionID="656fbf3555dcbe2d48819255ad0aa44e">
  <xsd:schema xmlns:xsd="http://www.w3.org/2001/XMLSchema" xmlns:p="http://schemas.microsoft.com/office/2006/metadata/properties" xmlns:ns1="http://schemas.microsoft.com/sharepoint/v3" targetNamespace="http://schemas.microsoft.com/office/2006/metadata/properties" ma:root="true" ma:fieldsID="544e2d268be15b99b243bd29853643e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E4FA6C-DEEA-4356-BFE5-AB44C90A78D9}"/>
</file>

<file path=customXml/itemProps2.xml><?xml version="1.0" encoding="utf-8"?>
<ds:datastoreItem xmlns:ds="http://schemas.openxmlformats.org/officeDocument/2006/customXml" ds:itemID="{05B8DAFA-36B3-499E-9D44-17D05282460F}"/>
</file>

<file path=customXml/itemProps3.xml><?xml version="1.0" encoding="utf-8"?>
<ds:datastoreItem xmlns:ds="http://schemas.openxmlformats.org/officeDocument/2006/customXml" ds:itemID="{0694D2AD-95BB-4225-B5D9-BF7876DF42F2}"/>
</file>

<file path=docProps/app.xml><?xml version="1.0" encoding="utf-8"?>
<Properties xmlns="http://schemas.openxmlformats.org/officeDocument/2006/extended-properties" xmlns:vt="http://schemas.openxmlformats.org/officeDocument/2006/docPropsVTypes">
  <Template>Taco Systems</Template>
  <TotalTime>47714</TotalTime>
  <Words>1087</Words>
  <Application>Microsoft Office PowerPoint</Application>
  <PresentationFormat>On-screen Show (4:3)</PresentationFormat>
  <Paragraphs>79</Paragraphs>
  <Slides>7</Slides>
  <Notes>7</Notes>
  <HiddenSlides>0</HiddenSlides>
  <MMClips>7</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Times New Roman</vt:lpstr>
      <vt:lpstr>Arial</vt:lpstr>
      <vt:lpstr>MS PGothic</vt:lpstr>
      <vt:lpstr>Arial Unicode MS</vt:lpstr>
      <vt:lpstr>Custom Design</vt:lpstr>
      <vt:lpstr>HIA Theme</vt:lpstr>
      <vt:lpstr>PowerPoint Presentation</vt:lpstr>
      <vt:lpstr>HVAC Design Goals</vt:lpstr>
      <vt:lpstr>How to mitigate operating cost?</vt:lpstr>
      <vt:lpstr>Reduce operating cost</vt:lpstr>
      <vt:lpstr>Net Energy –  System versus unit efficiency</vt:lpstr>
      <vt:lpstr>Applied Hydronics = lower cost</vt:lpstr>
      <vt:lpstr>PowerPoint Presentation</vt:lpstr>
    </vt:vector>
  </TitlesOfParts>
  <Company>Taco,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Explanation of why water works as a refrigerant in HVAC systems (download)</dc:title>
  <dc:creator>Greg</dc:creator>
  <cp:lastModifiedBy>Duane Huisken</cp:lastModifiedBy>
  <cp:revision>721</cp:revision>
  <cp:lastPrinted>2015-01-22T04:29:55Z</cp:lastPrinted>
  <dcterms:created xsi:type="dcterms:W3CDTF">2004-03-03T14:44:02Z</dcterms:created>
  <dcterms:modified xsi:type="dcterms:W3CDTF">2016-07-05T18:23:11Z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0x010100E4247F5FFE5177419705B89645A6E847</vt:lpwstr>
  </property>
</Properties>
</file>